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7" r:id="rId8"/>
    <p:sldId id="287" r:id="rId9"/>
    <p:sldId id="289" r:id="rId10"/>
    <p:sldId id="286" r:id="rId11"/>
    <p:sldId id="285" r:id="rId12"/>
    <p:sldId id="290" r:id="rId13"/>
    <p:sldId id="268" r:id="rId14"/>
    <p:sldId id="269" r:id="rId15"/>
    <p:sldId id="274" r:id="rId16"/>
    <p:sldId id="270" r:id="rId17"/>
    <p:sldId id="271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530F8-4981-4EF9-9F1F-6F0DA9338D8D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44C53-D21B-48F9-B03D-6C74B34D7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Professor David Stokes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EU and MI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805264"/>
            <a:ext cx="183569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D847-B9D7-407D-9A91-AE09895D95F4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D847-B9D7-407D-9A91-AE09895D95F4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4670-C46C-49C9-96D1-A092ABF734F4}" type="datetimeFigureOut">
              <a:rPr lang="en-GB" smtClean="0"/>
              <a:pPr/>
              <a:t>24/04/2013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2953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4670-C46C-49C9-96D1-A092ABF734F4}" type="datetimeFigureOut">
              <a:rPr lang="en-GB" smtClean="0"/>
              <a:pPr/>
              <a:t>24/04/2013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2953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4670-C46C-49C9-96D1-A092ABF734F4}" type="datetimeFigureOut">
              <a:rPr lang="en-GB" smtClean="0"/>
              <a:pPr/>
              <a:t>24/04/2013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2953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4670-C46C-49C9-96D1-A092ABF734F4}" type="datetimeFigureOut">
              <a:rPr lang="en-GB" smtClean="0"/>
              <a:pPr/>
              <a:t>24/04/2013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2953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4670-C46C-49C9-96D1-A092ABF734F4}" type="datetimeFigureOut">
              <a:rPr lang="en-GB" smtClean="0"/>
              <a:pPr/>
              <a:t>24/04/2013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2953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4670-C46C-49C9-96D1-A092ABF734F4}" type="datetimeFigureOut">
              <a:rPr lang="en-GB" smtClean="0"/>
              <a:pPr/>
              <a:t>24/04/2013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2953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D847-B9D7-407D-9A91-AE09895D95F4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D847-B9D7-407D-9A91-AE09895D95F4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D847-B9D7-407D-9A91-AE09895D95F4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D847-B9D7-407D-9A91-AE09895D95F4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D847-B9D7-407D-9A91-AE09895D95F4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D847-B9D7-407D-9A91-AE09895D95F4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D847-B9D7-407D-9A91-AE09895D95F4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D847-B9D7-407D-9A91-AE09895D95F4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6D847-B9D7-407D-9A91-AE09895D95F4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D58D-7C31-4044-BBCE-6F3461093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5" r:id="rId15"/>
    <p:sldLayoutId id="2147483666" r:id="rId16"/>
    <p:sldLayoutId id="2147483667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5716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		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i="1" dirty="0" smtClean="0">
                <a:solidFill>
                  <a:srgbClr val="FF0000"/>
                </a:solidFill>
              </a:rPr>
              <a:t>International Business Development</a:t>
            </a:r>
            <a:endParaRPr lang="en-GB" sz="36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4581128"/>
            <a:ext cx="6400800" cy="1752600"/>
          </a:xfrm>
        </p:spPr>
        <p:txBody>
          <a:bodyPr/>
          <a:lstStyle/>
          <a:p>
            <a:r>
              <a:rPr lang="en-GB" dirty="0" smtClean="0"/>
              <a:t>  Professor David Stokes </a:t>
            </a:r>
          </a:p>
          <a:p>
            <a:r>
              <a:rPr lang="en-GB" dirty="0" smtClean="0"/>
              <a:t>Kingston University, London</a:t>
            </a:r>
          </a:p>
          <a:p>
            <a:r>
              <a:rPr lang="en-GB" dirty="0" smtClean="0"/>
              <a:t>CoolLED Ltd.</a:t>
            </a:r>
            <a:endParaRPr lang="en-GB" dirty="0"/>
          </a:p>
        </p:txBody>
      </p:sp>
      <p:pic>
        <p:nvPicPr>
          <p:cNvPr id="1028" name="Picture 4" descr="Kingston University lowr 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201622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E-100 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48680"/>
            <a:ext cx="2664296" cy="2232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60629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Word of Mouth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communications process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self-contained system that can be limiting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39552" y="2996952"/>
            <a:ext cx="8229600" cy="36718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Word of Mouse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communications process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potential for faster, wider, viral messaging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331640" y="2276872"/>
            <a:ext cx="6984776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476672"/>
            <a:ext cx="8301806" cy="777875"/>
          </a:xfrm>
        </p:spPr>
        <p:txBody>
          <a:bodyPr>
            <a:normAutofit fontScale="90000"/>
          </a:bodyPr>
          <a:lstStyle/>
          <a:p>
            <a:r>
              <a:rPr lang="en-GB" sz="3200" i="1" dirty="0" smtClean="0">
                <a:solidFill>
                  <a:srgbClr val="FF0000"/>
                </a:solidFill>
              </a:rPr>
              <a:t>               </a:t>
            </a:r>
            <a:r>
              <a:rPr lang="en-GB" sz="3200" i="1" dirty="0" smtClean="0"/>
              <a:t>Customer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smtClean="0"/>
              <a:t>need for recommendations</a:t>
            </a:r>
            <a:br>
              <a:rPr lang="en-GB" sz="3600" i="1" dirty="0" smtClean="0"/>
            </a:br>
            <a:r>
              <a:rPr lang="en-GB" sz="3600" i="1" dirty="0" smtClean="0"/>
              <a:t> </a:t>
            </a:r>
            <a:r>
              <a:rPr lang="en-GB" sz="3600" dirty="0" smtClean="0">
                <a:solidFill>
                  <a:srgbClr val="FF0000"/>
                </a:solidFill>
              </a:rPr>
              <a:t>	</a:t>
            </a:r>
            <a:r>
              <a:rPr lang="en-GB" sz="3200" dirty="0" smtClean="0">
                <a:solidFill>
                  <a:srgbClr val="FF0000"/>
                </a:solidFill>
              </a:rPr>
              <a:t>							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62950" cy="50403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			    </a:t>
            </a:r>
            <a:r>
              <a:rPr lang="en-GB" dirty="0" smtClean="0">
                <a:solidFill>
                  <a:srgbClr val="FF0000"/>
                </a:solidFill>
              </a:rPr>
              <a:t>CUSTOMER EXPERIENCE*</a:t>
            </a:r>
          </a:p>
          <a:p>
            <a:pPr>
              <a:buNone/>
            </a:pPr>
            <a:r>
              <a:rPr lang="en-GB" dirty="0" smtClean="0"/>
              <a:t>					     </a:t>
            </a:r>
            <a:r>
              <a:rPr lang="en-GB" dirty="0" smtClean="0">
                <a:solidFill>
                  <a:srgbClr val="FF0000"/>
                </a:solidFill>
              </a:rPr>
              <a:t>High</a:t>
            </a:r>
          </a:p>
          <a:p>
            <a:pPr>
              <a:buNone/>
            </a:pPr>
            <a:r>
              <a:rPr lang="en-GB" i="1" dirty="0" smtClean="0">
                <a:solidFill>
                  <a:srgbClr val="00B0F0"/>
                </a:solidFill>
              </a:rPr>
              <a:t>			     </a:t>
            </a:r>
            <a:r>
              <a:rPr lang="en-GB" i="1" dirty="0" smtClean="0"/>
              <a:t>medium  </a:t>
            </a:r>
            <a:r>
              <a:rPr lang="en-GB" i="1" dirty="0" smtClean="0">
                <a:solidFill>
                  <a:srgbClr val="00B0F0"/>
                </a:solidFill>
              </a:rPr>
              <a:t>              </a:t>
            </a:r>
            <a:r>
              <a:rPr lang="en-GB" i="1" dirty="0" smtClean="0"/>
              <a:t>low </a:t>
            </a:r>
            <a:r>
              <a:rPr lang="en-GB" i="1" dirty="0" smtClean="0">
                <a:solidFill>
                  <a:srgbClr val="00B0F0"/>
                </a:solidFill>
              </a:rPr>
              <a:t> 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PRODUCT  High                                        Low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COMPLEXITY</a:t>
            </a:r>
          </a:p>
          <a:p>
            <a:pPr>
              <a:buNone/>
            </a:pPr>
            <a:r>
              <a:rPr lang="en-GB" dirty="0" smtClean="0"/>
              <a:t>          		</a:t>
            </a:r>
            <a:r>
              <a:rPr lang="en-GB" i="1" dirty="0" smtClean="0"/>
              <a:t>high </a:t>
            </a:r>
            <a:r>
              <a:rPr lang="en-GB" i="1" dirty="0" smtClean="0">
                <a:solidFill>
                  <a:srgbClr val="00B0F0"/>
                </a:solidFill>
              </a:rPr>
              <a:t>     	   </a:t>
            </a:r>
            <a:r>
              <a:rPr lang="en-GB" i="1" dirty="0" smtClean="0"/>
              <a:t>medium</a:t>
            </a:r>
            <a:r>
              <a:rPr lang="en-GB" i="1" dirty="0" smtClean="0">
                <a:solidFill>
                  <a:srgbClr val="00B0F0"/>
                </a:solidFill>
              </a:rPr>
              <a:t>					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		      </a:t>
            </a:r>
            <a:r>
              <a:rPr lang="en-GB" dirty="0" smtClean="0">
                <a:solidFill>
                  <a:srgbClr val="FF0000"/>
                </a:solidFill>
              </a:rPr>
              <a:t>Low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 rot="5400000">
            <a:off x="3410160" y="3438712"/>
            <a:ext cx="309634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 rot="10800000">
            <a:off x="3203848" y="3284984"/>
            <a:ext cx="352839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59632" y="602128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</a:t>
            </a:r>
            <a:r>
              <a:rPr lang="en-GB" sz="2400" dirty="0" smtClean="0"/>
              <a:t>Experience includes product and origin of supplier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Word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mouth/mouse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marketing </a:t>
            </a:r>
            <a:r>
              <a:rPr lang="en-US" dirty="0">
                <a:solidFill>
                  <a:srgbClr val="FF0000"/>
                </a:solidFill>
              </a:rPr>
              <a:t>strategy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/>
              <a:t>out about the recommending and complaining behaviour of your customers - </a:t>
            </a:r>
            <a:r>
              <a:rPr lang="en-US" sz="4400" i="1" dirty="0">
                <a:solidFill>
                  <a:srgbClr val="FF0000"/>
                </a:solidFill>
              </a:rPr>
              <a:t>who, what and when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a strategy to </a:t>
            </a:r>
            <a:r>
              <a:rPr lang="en-US" dirty="0" err="1"/>
              <a:t>minimise</a:t>
            </a:r>
            <a:r>
              <a:rPr lang="en-US" dirty="0"/>
              <a:t> negative word of mouth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a strategy to generate more positive recommendations and referrals </a:t>
            </a:r>
            <a:endParaRPr lang="en-US" dirty="0" smtClean="0"/>
          </a:p>
          <a:p>
            <a:pPr algn="ct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Pro-active not reactive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i="1" dirty="0">
                <a:solidFill>
                  <a:srgbClr val="FF0000"/>
                </a:solidFill>
              </a:rPr>
              <a:t>Word of </a:t>
            </a:r>
            <a:r>
              <a:rPr lang="en-US" i="1" dirty="0" smtClean="0">
                <a:solidFill>
                  <a:srgbClr val="FF0000"/>
                </a:solidFill>
              </a:rPr>
              <a:t>mouth/mouse </a:t>
            </a:r>
            <a:r>
              <a:rPr lang="en-US" i="1" dirty="0">
                <a:solidFill>
                  <a:srgbClr val="FF0000"/>
                </a:solidFill>
              </a:rPr>
              <a:t>processes: who?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Profile </a:t>
            </a:r>
            <a:r>
              <a:rPr lang="en-US" dirty="0">
                <a:solidFill>
                  <a:schemeClr val="accent2"/>
                </a:solidFill>
              </a:rPr>
              <a:t>of customers that recommend</a:t>
            </a:r>
            <a:r>
              <a:rPr lang="en-US" dirty="0"/>
              <a:t> - not always most loyal who recommend most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Problem of lock-in</a:t>
            </a:r>
            <a:r>
              <a:rPr lang="en-US" dirty="0"/>
              <a:t> to existing networks</a:t>
            </a:r>
          </a:p>
          <a:p>
            <a:r>
              <a:rPr lang="en-US" dirty="0"/>
              <a:t>Use of </a:t>
            </a:r>
            <a:r>
              <a:rPr lang="en-US" dirty="0">
                <a:solidFill>
                  <a:schemeClr val="accent2"/>
                </a:solidFill>
              </a:rPr>
              <a:t>non-customer networks</a:t>
            </a:r>
            <a:r>
              <a:rPr lang="en-US" dirty="0"/>
              <a:t> (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smtClean="0"/>
              <a:t>suppliers for CoolLED)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4650" y="115888"/>
            <a:ext cx="8229600" cy="777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Role of opinion leaders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10% of customers will strongly influence the other 90% - ‘hubs’ or ‘alphas’</a:t>
            </a:r>
          </a:p>
          <a:p>
            <a:r>
              <a:rPr lang="en-GB" smtClean="0"/>
              <a:t>Source of influence</a:t>
            </a:r>
          </a:p>
          <a:p>
            <a:pPr lvl="1"/>
            <a:r>
              <a:rPr lang="en-GB" smtClean="0"/>
              <a:t>Who they are</a:t>
            </a:r>
          </a:p>
          <a:p>
            <a:pPr lvl="1"/>
            <a:r>
              <a:rPr lang="en-GB" smtClean="0"/>
              <a:t>Who they know</a:t>
            </a:r>
          </a:p>
          <a:p>
            <a:pPr lvl="1"/>
            <a:r>
              <a:rPr lang="en-GB" smtClean="0"/>
              <a:t>What they know</a:t>
            </a:r>
          </a:p>
          <a:p>
            <a:pPr>
              <a:buFont typeface="Arial" pitchFamily="34" charset="0"/>
              <a:buNone/>
            </a:pPr>
            <a:r>
              <a:rPr lang="en-GB" i="1" smtClean="0"/>
              <a:t>Independent advice </a:t>
            </a:r>
          </a:p>
          <a:p>
            <a:pPr>
              <a:buFont typeface="Arial" pitchFamily="34" charset="0"/>
              <a:buNone/>
            </a:pPr>
            <a:r>
              <a:rPr lang="en-GB" i="1" smtClean="0"/>
              <a:t>from friends is more trusted </a:t>
            </a:r>
          </a:p>
          <a:p>
            <a:pPr>
              <a:buFont typeface="Arial" pitchFamily="34" charset="0"/>
              <a:buNone/>
            </a:pPr>
            <a:r>
              <a:rPr lang="en-GB" i="1" smtClean="0"/>
              <a:t>than expert recommendations</a:t>
            </a:r>
            <a:endParaRPr lang="en-US" smtClean="0"/>
          </a:p>
          <a:p>
            <a:pPr lvl="1">
              <a:buFont typeface="Arial" pitchFamily="34" charset="0"/>
              <a:buNone/>
            </a:pPr>
            <a:endParaRPr lang="en-US" smtClean="0"/>
          </a:p>
          <a:p>
            <a:pPr lvl="1">
              <a:buFont typeface="Arial" pitchFamily="34" charset="0"/>
              <a:buNone/>
            </a:pPr>
            <a:endParaRPr lang="en-GB" smtClean="0"/>
          </a:p>
        </p:txBody>
      </p:sp>
      <p:pic>
        <p:nvPicPr>
          <p:cNvPr id="16388" name="Picture 3" descr="http://www.therealestatebloggers.com/wp-content/uploads/2008/05/imagesword-2dof-2dmouth-2dreal-2dest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286250"/>
            <a:ext cx="2982913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7724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 </a:t>
            </a:r>
            <a:r>
              <a:rPr lang="en-US" dirty="0">
                <a:solidFill>
                  <a:srgbClr val="FF0000"/>
                </a:solidFill>
              </a:rPr>
              <a:t>Word of mouth processes:  what?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>
              <a:buFontTx/>
              <a:buNone/>
            </a:pP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/>
              <a:t>to find out: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Input </a:t>
            </a:r>
            <a:r>
              <a:rPr lang="en-US" dirty="0"/>
              <a:t> - type of recommendations to customers that influence their choice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Output</a:t>
            </a:r>
            <a:r>
              <a:rPr lang="en-US" dirty="0"/>
              <a:t> - what those customers recommend others</a:t>
            </a:r>
          </a:p>
          <a:p>
            <a:pPr lvl="1"/>
            <a:r>
              <a:rPr lang="en-US" dirty="0"/>
              <a:t>Possible dissonance between the two</a:t>
            </a:r>
          </a:p>
          <a:p>
            <a:r>
              <a:rPr lang="en-US" dirty="0"/>
              <a:t>Use of </a:t>
            </a:r>
            <a:r>
              <a:rPr lang="en-US" dirty="0">
                <a:solidFill>
                  <a:schemeClr val="accent2"/>
                </a:solidFill>
              </a:rPr>
              <a:t>prompts</a:t>
            </a:r>
            <a:r>
              <a:rPr lang="en-US" dirty="0"/>
              <a:t> to influence </a:t>
            </a:r>
            <a:r>
              <a:rPr lang="en-US" i="1" dirty="0"/>
              <a:t>what</a:t>
            </a:r>
            <a:r>
              <a:rPr lang="en-US" dirty="0"/>
              <a:t> is recommended - visual aids, newsletters, advertising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403725" y="593725"/>
            <a:ext cx="411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333399"/>
                </a:solidFill>
              </a:rPr>
              <a:t>Guidelines for entrepreneurial marketing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20688"/>
            <a:ext cx="77724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 </a:t>
            </a:r>
            <a:r>
              <a:rPr lang="en-US" dirty="0">
                <a:solidFill>
                  <a:srgbClr val="FF0000"/>
                </a:solidFill>
              </a:rPr>
              <a:t>Word of mouth processes: when?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Triggers</a:t>
            </a:r>
            <a:r>
              <a:rPr lang="en-US"/>
              <a:t> to when recommendations are made:</a:t>
            </a:r>
          </a:p>
          <a:p>
            <a:r>
              <a:rPr lang="en-US">
                <a:solidFill>
                  <a:schemeClr val="accent2"/>
                </a:solidFill>
              </a:rPr>
              <a:t>Involve</a:t>
            </a:r>
            <a:r>
              <a:rPr lang="en-US"/>
              <a:t> clients with the business above normal commercial relationships</a:t>
            </a:r>
          </a:p>
          <a:p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Tell true stories</a:t>
            </a:r>
            <a:r>
              <a:rPr lang="en-US"/>
              <a:t>/news to act as reminders and reinforcements (e.g.case studies, newsletters)</a:t>
            </a:r>
          </a:p>
          <a:p>
            <a:r>
              <a:rPr lang="en-US">
                <a:solidFill>
                  <a:schemeClr val="accent2"/>
                </a:solidFill>
              </a:rPr>
              <a:t>Visual aids</a:t>
            </a:r>
            <a:r>
              <a:rPr lang="en-US"/>
              <a:t> stimulate recommendations</a:t>
            </a:r>
          </a:p>
          <a:p>
            <a:r>
              <a:rPr lang="en-US"/>
              <a:t>Fast, generous complaint handling</a:t>
            </a:r>
          </a:p>
          <a:p>
            <a:r>
              <a:rPr lang="en-US">
                <a:solidFill>
                  <a:schemeClr val="accent2"/>
                </a:solidFill>
              </a:rPr>
              <a:t>Ask </a:t>
            </a:r>
            <a:r>
              <a:rPr lang="en-US"/>
              <a:t>for referrals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Extra rules for Word of Mouse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Ensure that social media marketing is suitable – </a:t>
            </a:r>
            <a:r>
              <a:rPr lang="en-GB" dirty="0" smtClean="0"/>
              <a:t>are your customers users of social media?</a:t>
            </a:r>
            <a:endParaRPr lang="en-US" dirty="0"/>
          </a:p>
          <a:p>
            <a:pPr lvl="0"/>
            <a:r>
              <a:rPr lang="en-GB" dirty="0"/>
              <a:t>Realistic integration – SMM </a:t>
            </a:r>
            <a:r>
              <a:rPr lang="en-GB" dirty="0" smtClean="0"/>
              <a:t>most </a:t>
            </a:r>
            <a:r>
              <a:rPr lang="en-GB" dirty="0"/>
              <a:t>effective when used in conjunction with </a:t>
            </a:r>
            <a:r>
              <a:rPr lang="en-GB" dirty="0" smtClean="0"/>
              <a:t>traditional marketing </a:t>
            </a:r>
            <a:r>
              <a:rPr lang="en-GB" dirty="0"/>
              <a:t>methods. </a:t>
            </a:r>
            <a:endParaRPr lang="en-US" dirty="0"/>
          </a:p>
          <a:p>
            <a:pPr lvl="0"/>
            <a:r>
              <a:rPr lang="en-GB" dirty="0"/>
              <a:t>Monitor SMM very closely </a:t>
            </a:r>
            <a:r>
              <a:rPr lang="en-GB" dirty="0" smtClean="0"/>
              <a:t>–social </a:t>
            </a:r>
            <a:r>
              <a:rPr lang="en-GB" dirty="0"/>
              <a:t>media can draw your attention to problem areas </a:t>
            </a:r>
            <a:r>
              <a:rPr lang="en-GB" dirty="0" smtClean="0"/>
              <a:t>quickly; act immediately on negative comments</a:t>
            </a:r>
            <a:endParaRPr lang="en-US" dirty="0"/>
          </a:p>
          <a:p>
            <a:pPr lvl="0"/>
            <a:r>
              <a:rPr lang="en-GB" dirty="0"/>
              <a:t>Maintain an appropriate tone </a:t>
            </a:r>
            <a:r>
              <a:rPr lang="en-GB" dirty="0" smtClean="0"/>
              <a:t>– fine </a:t>
            </a:r>
            <a:r>
              <a:rPr lang="en-GB" dirty="0"/>
              <a:t>line between portraying </a:t>
            </a:r>
            <a:r>
              <a:rPr lang="en-GB" dirty="0" smtClean="0"/>
              <a:t>values of </a:t>
            </a:r>
            <a:r>
              <a:rPr lang="en-GB" dirty="0"/>
              <a:t>your business and being </a:t>
            </a:r>
            <a:r>
              <a:rPr lang="en-GB" dirty="0" smtClean="0"/>
              <a:t>too </a:t>
            </a:r>
            <a:r>
              <a:rPr lang="en-GB" dirty="0"/>
              <a:t>familiar or </a:t>
            </a:r>
            <a:r>
              <a:rPr lang="en-GB" dirty="0" smtClean="0"/>
              <a:t>inappropriate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endParaRPr lang="en-GB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Evaluate your type of selling              Learn it!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Work out the </a:t>
            </a:r>
            <a:r>
              <a:rPr lang="en-GB" i="1" dirty="0" smtClean="0"/>
              <a:t>Who, What, Why </a:t>
            </a:r>
            <a:r>
              <a:rPr lang="en-GB" dirty="0" smtClean="0"/>
              <a:t>of your customer recommendations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Develop a pro-active recommendations strategy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Involve Word of Mouse in your Word of Mouth marketing	</a:t>
            </a:r>
            <a:endParaRPr lang="en-US" i="1" dirty="0"/>
          </a:p>
        </p:txBody>
      </p:sp>
      <p:pic>
        <p:nvPicPr>
          <p:cNvPr id="7170" name="Picture 2" descr="http://www.designer-daily.com/wp-content/uploads/2009/01/action-now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4320480" cy="2131437"/>
          </a:xfrm>
          <a:prstGeom prst="rect">
            <a:avLst/>
          </a:prstGeom>
          <a:noFill/>
        </p:spPr>
      </p:pic>
      <p:sp>
        <p:nvSpPr>
          <p:cNvPr id="6" name="Left-Right Arrow 5"/>
          <p:cNvSpPr/>
          <p:nvPr/>
        </p:nvSpPr>
        <p:spPr>
          <a:xfrm rot="5400000">
            <a:off x="5714416" y="2358592"/>
            <a:ext cx="1008112" cy="2686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 rot="10800000">
            <a:off x="5724128" y="2348880"/>
            <a:ext cx="1008112" cy="2686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4650" y="115888"/>
            <a:ext cx="8229600" cy="777875"/>
          </a:xfrm>
        </p:spPr>
        <p:txBody>
          <a:bodyPr/>
          <a:lstStyle/>
          <a:p>
            <a:r>
              <a:rPr lang="en-GB" sz="3200" dirty="0" smtClean="0"/>
              <a:t>Myths about business 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362950" cy="5040312"/>
          </a:xfrm>
        </p:spPr>
        <p:txBody>
          <a:bodyPr>
            <a:normAutofit fontScale="92500" lnSpcReduction="10000"/>
          </a:bodyPr>
          <a:lstStyle/>
          <a:p>
            <a:endParaRPr lang="en-GB" sz="4400" i="1" dirty="0" smtClean="0">
              <a:solidFill>
                <a:srgbClr val="FF0000"/>
              </a:solidFill>
            </a:endParaRPr>
          </a:p>
          <a:p>
            <a:r>
              <a:rPr lang="en-GB" sz="4400" i="1" dirty="0" smtClean="0">
                <a:solidFill>
                  <a:srgbClr val="FF0000"/>
                </a:solidFill>
              </a:rPr>
              <a:t>“Business development is not about transactions; its about relationships” </a:t>
            </a:r>
          </a:p>
          <a:p>
            <a:r>
              <a:rPr lang="en-GB" sz="4400" i="1" dirty="0" smtClean="0">
                <a:solidFill>
                  <a:srgbClr val="FF0000"/>
                </a:solidFill>
              </a:rPr>
              <a:t>“Social Media </a:t>
            </a:r>
          </a:p>
          <a:p>
            <a:pPr>
              <a:buNone/>
            </a:pPr>
            <a:r>
              <a:rPr lang="en-GB" sz="4400" i="1" dirty="0" smtClean="0">
                <a:solidFill>
                  <a:srgbClr val="FF0000"/>
                </a:solidFill>
              </a:rPr>
              <a:t>Marketing </a:t>
            </a:r>
          </a:p>
          <a:p>
            <a:pPr>
              <a:buNone/>
            </a:pPr>
            <a:r>
              <a:rPr lang="en-GB" sz="4400" i="1" dirty="0" smtClean="0">
                <a:solidFill>
                  <a:srgbClr val="FF0000"/>
                </a:solidFill>
              </a:rPr>
              <a:t>has changed </a:t>
            </a:r>
          </a:p>
          <a:p>
            <a:pPr>
              <a:buNone/>
            </a:pPr>
            <a:r>
              <a:rPr lang="en-GB" sz="4400" i="1" dirty="0" smtClean="0">
                <a:solidFill>
                  <a:srgbClr val="FF0000"/>
                </a:solidFill>
              </a:rPr>
              <a:t>all the rules”</a:t>
            </a:r>
            <a:endParaRPr lang="en-GB" sz="4400" i="1" dirty="0" smtClean="0"/>
          </a:p>
          <a:p>
            <a:endParaRPr lang="en-US" dirty="0"/>
          </a:p>
        </p:txBody>
      </p:sp>
      <p:pic>
        <p:nvPicPr>
          <p:cNvPr id="15362" name="Picture 2" descr="http://www.starsandseas.com/SAS_Mythology/yellowdrag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924944"/>
            <a:ext cx="4038600" cy="27809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Business development is about taking orders: SELLING!</a:t>
            </a:r>
            <a:br>
              <a:rPr lang="en-GB" i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4000" dirty="0" smtClean="0"/>
              <a:t>Business development is attracting and retaining customers</a:t>
            </a:r>
          </a:p>
          <a:p>
            <a:r>
              <a:rPr lang="en-GB" sz="4000" dirty="0" smtClean="0"/>
              <a:t>It is about selling, </a:t>
            </a:r>
          </a:p>
          <a:p>
            <a:pPr>
              <a:buNone/>
            </a:pPr>
            <a:r>
              <a:rPr lang="en-GB" sz="4000" dirty="0" smtClean="0"/>
              <a:t>taking the order, </a:t>
            </a:r>
          </a:p>
          <a:p>
            <a:pPr>
              <a:buNone/>
            </a:pPr>
            <a:r>
              <a:rPr lang="en-GB" sz="4000" dirty="0" smtClean="0"/>
              <a:t>as well as </a:t>
            </a: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relationships</a:t>
            </a:r>
            <a:endParaRPr lang="en-GB" sz="4000" dirty="0" smtClean="0"/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r>
              <a:rPr lang="en-GB" sz="4000" i="1" dirty="0" smtClean="0">
                <a:solidFill>
                  <a:srgbClr val="FF0000"/>
                </a:solidFill>
              </a:rPr>
              <a:t>International Business Development is selling to the world!</a:t>
            </a:r>
            <a:endParaRPr lang="en-US" sz="4000" i="1" dirty="0">
              <a:solidFill>
                <a:srgbClr val="FF0000"/>
              </a:solidFill>
            </a:endParaRPr>
          </a:p>
        </p:txBody>
      </p:sp>
      <p:pic>
        <p:nvPicPr>
          <p:cNvPr id="3" name="Picture 2" descr="http://www.whoisscottsmall.com/images/no_sel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564904"/>
            <a:ext cx="4139952" cy="250380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4650" y="115888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IS SELLING?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3600" i="1" dirty="0" smtClean="0">
                <a:solidFill>
                  <a:srgbClr val="FF0000"/>
                </a:solidFill>
              </a:rPr>
              <a:t>‘A process of effective communications about what is on offer in relation to customers’ needs’</a:t>
            </a:r>
          </a:p>
          <a:p>
            <a:pPr>
              <a:buNone/>
            </a:pPr>
            <a:r>
              <a:rPr lang="en-GB" sz="36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GB" sz="3600" i="1" dirty="0" smtClean="0">
                <a:solidFill>
                  <a:srgbClr val="FF0000"/>
                </a:solidFill>
              </a:rPr>
              <a:t>What makes a good </a:t>
            </a:r>
          </a:p>
          <a:p>
            <a:pPr>
              <a:buNone/>
            </a:pPr>
            <a:r>
              <a:rPr lang="en-GB" sz="3600" i="1" dirty="0" smtClean="0">
                <a:solidFill>
                  <a:srgbClr val="FF0000"/>
                </a:solidFill>
              </a:rPr>
              <a:t>sales person?</a:t>
            </a:r>
          </a:p>
          <a:p>
            <a:pPr algn="ctr">
              <a:buNone/>
            </a:pPr>
            <a:endParaRPr lang="en-US" sz="4800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becomeremarkable.co.uk/blog/wp-content/uploads/sell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068960"/>
            <a:ext cx="3131840" cy="30689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484784"/>
            <a:ext cx="7772400" cy="4687416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800" dirty="0" smtClean="0"/>
              <a:t>Questioning and listening</a:t>
            </a:r>
          </a:p>
          <a:p>
            <a:pPr eaLnBrk="1" hangingPunct="1"/>
            <a:endParaRPr lang="en-GB" sz="4400" dirty="0" smtClean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195513" y="714375"/>
            <a:ext cx="58993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i="1" dirty="0" smtClean="0">
                <a:solidFill>
                  <a:srgbClr val="FF0000"/>
                </a:solidFill>
              </a:rPr>
              <a:t>The number one skill of the salesperson</a:t>
            </a:r>
            <a:endParaRPr lang="en-GB" sz="2800" i="1" dirty="0">
              <a:solidFill>
                <a:srgbClr val="E33131"/>
              </a:solidFill>
              <a:latin typeface="Arial" charset="0"/>
            </a:endParaRPr>
          </a:p>
        </p:txBody>
      </p:sp>
      <p:pic>
        <p:nvPicPr>
          <p:cNvPr id="4" name="Picture 2" descr="http://oneyearbibleimages.com/two_ears_one_mout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6192688" cy="37444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476672"/>
            <a:ext cx="8301806" cy="777875"/>
          </a:xfrm>
        </p:spPr>
        <p:txBody>
          <a:bodyPr>
            <a:normAutofit fontScale="90000"/>
          </a:bodyPr>
          <a:lstStyle/>
          <a:p>
            <a:r>
              <a:rPr lang="en-GB" sz="3200" i="1" dirty="0" smtClean="0">
                <a:solidFill>
                  <a:srgbClr val="FF0000"/>
                </a:solidFill>
              </a:rPr>
              <a:t>               </a:t>
            </a:r>
            <a:r>
              <a:rPr lang="en-GB" sz="3600" i="1" dirty="0" smtClean="0"/>
              <a:t>Which type of selling do you need?</a:t>
            </a:r>
            <a:r>
              <a:rPr lang="en-GB" sz="3600" dirty="0" smtClean="0">
                <a:solidFill>
                  <a:srgbClr val="FF0000"/>
                </a:solidFill>
              </a:rPr>
              <a:t>	</a:t>
            </a:r>
            <a:r>
              <a:rPr lang="en-GB" sz="3200" dirty="0" smtClean="0">
                <a:solidFill>
                  <a:srgbClr val="FF0000"/>
                </a:solidFill>
              </a:rPr>
              <a:t>							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62950" cy="50403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			    </a:t>
            </a:r>
            <a:r>
              <a:rPr lang="en-GB" dirty="0" smtClean="0">
                <a:solidFill>
                  <a:srgbClr val="FF0000"/>
                </a:solidFill>
              </a:rPr>
              <a:t>CUSTOMER EXPERIENCE</a:t>
            </a:r>
          </a:p>
          <a:p>
            <a:pPr>
              <a:buNone/>
            </a:pPr>
            <a:r>
              <a:rPr lang="en-GB" dirty="0" smtClean="0"/>
              <a:t>					     </a:t>
            </a:r>
            <a:r>
              <a:rPr lang="en-GB" dirty="0" smtClean="0">
                <a:solidFill>
                  <a:srgbClr val="FF0000"/>
                </a:solidFill>
              </a:rPr>
              <a:t>High</a:t>
            </a:r>
          </a:p>
          <a:p>
            <a:pPr>
              <a:buNone/>
            </a:pPr>
            <a:r>
              <a:rPr lang="en-GB" i="1" dirty="0" smtClean="0">
                <a:solidFill>
                  <a:srgbClr val="00B0F0"/>
                </a:solidFill>
              </a:rPr>
              <a:t>      Relationship building          Order taking                   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PRODUCT  High                                        Low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COMPLEXITY</a:t>
            </a:r>
          </a:p>
          <a:p>
            <a:pPr>
              <a:buNone/>
            </a:pPr>
            <a:r>
              <a:rPr lang="en-GB" dirty="0" smtClean="0"/>
              <a:t>          </a:t>
            </a:r>
            <a:r>
              <a:rPr lang="en-GB" i="1" dirty="0" smtClean="0">
                <a:solidFill>
                  <a:srgbClr val="00B0F0"/>
                </a:solidFill>
              </a:rPr>
              <a:t>Consultative selling        ‘Harder’ sales       						process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		      </a:t>
            </a:r>
            <a:r>
              <a:rPr lang="en-GB" dirty="0" smtClean="0">
                <a:solidFill>
                  <a:srgbClr val="FF0000"/>
                </a:solidFill>
              </a:rPr>
              <a:t>Low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 rot="5400000">
            <a:off x="3410160" y="3438712"/>
            <a:ext cx="309634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 rot="10800000">
            <a:off x="3203848" y="3284984"/>
            <a:ext cx="352839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GB" sz="4000" dirty="0" smtClean="0">
                <a:solidFill>
                  <a:srgbClr val="FF0000"/>
                </a:solidFill>
              </a:rPr>
              <a:t>Most entrepreneurs let others bring potential customers to them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657600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Recommendations</a:t>
            </a:r>
            <a:r>
              <a:rPr lang="en-US" sz="2400" dirty="0"/>
              <a:t> from customers is </a:t>
            </a:r>
            <a:r>
              <a:rPr lang="en-US" sz="2400" dirty="0">
                <a:solidFill>
                  <a:schemeClr val="accent2"/>
                </a:solidFill>
              </a:rPr>
              <a:t>most popular</a:t>
            </a:r>
            <a:r>
              <a:rPr lang="en-US" sz="2400" dirty="0"/>
              <a:t> method </a:t>
            </a:r>
            <a:r>
              <a:rPr lang="en-US" sz="2400" dirty="0" smtClean="0"/>
              <a:t>of acquiring customers in </a:t>
            </a:r>
            <a:r>
              <a:rPr lang="en-US" sz="2400" dirty="0"/>
              <a:t>virtually all sectors and sizes of SMEs</a:t>
            </a:r>
          </a:p>
          <a:p>
            <a:r>
              <a:rPr lang="en-US" sz="2400" dirty="0"/>
              <a:t>Recommendations from other sources (non-customers) is often the </a:t>
            </a:r>
            <a:r>
              <a:rPr lang="en-US" sz="2400" dirty="0">
                <a:solidFill>
                  <a:schemeClr val="accent2"/>
                </a:solidFill>
              </a:rPr>
              <a:t>second most popular</a:t>
            </a:r>
            <a:r>
              <a:rPr lang="en-US" sz="2400" i="1" dirty="0"/>
              <a:t> </a:t>
            </a:r>
            <a:r>
              <a:rPr lang="en-US" sz="2400" dirty="0"/>
              <a:t>method</a:t>
            </a:r>
          </a:p>
          <a:p>
            <a:r>
              <a:rPr lang="en-US" sz="2400" dirty="0"/>
              <a:t>Recommendations from customers is ranked as </a:t>
            </a:r>
            <a:r>
              <a:rPr lang="en-US" sz="2400" dirty="0">
                <a:solidFill>
                  <a:schemeClr val="accent2"/>
                </a:solidFill>
              </a:rPr>
              <a:t>most effective method</a:t>
            </a:r>
            <a:r>
              <a:rPr lang="en-US" dirty="0"/>
              <a:t>, </a:t>
            </a:r>
            <a:r>
              <a:rPr lang="en-US" sz="2400" dirty="0"/>
              <a:t>including </a:t>
            </a:r>
            <a:r>
              <a:rPr lang="en-US" sz="2400" dirty="0">
                <a:solidFill>
                  <a:schemeClr val="accent2"/>
                </a:solidFill>
              </a:rPr>
              <a:t>fast growth</a:t>
            </a:r>
            <a:r>
              <a:rPr lang="en-US" sz="2400" dirty="0"/>
              <a:t> and </a:t>
            </a:r>
            <a:r>
              <a:rPr lang="en-US" sz="2400" dirty="0">
                <a:solidFill>
                  <a:schemeClr val="accent2"/>
                </a:solidFill>
              </a:rPr>
              <a:t>most profitable</a:t>
            </a:r>
            <a:r>
              <a:rPr lang="en-US" sz="2400" dirty="0"/>
              <a:t> firms</a:t>
            </a:r>
          </a:p>
          <a:p>
            <a:r>
              <a:rPr lang="en-US" sz="2400" dirty="0"/>
              <a:t>Other </a:t>
            </a:r>
            <a:r>
              <a:rPr lang="en-US" sz="2400" dirty="0">
                <a:solidFill>
                  <a:schemeClr val="accent2"/>
                </a:solidFill>
              </a:rPr>
              <a:t>interactive methods</a:t>
            </a:r>
            <a:r>
              <a:rPr lang="en-US" sz="2400" dirty="0"/>
              <a:t>, especially personal selling also preferred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374650" y="115888"/>
            <a:ext cx="8229600" cy="777875"/>
          </a:xfrm>
        </p:spPr>
        <p:txBody>
          <a:bodyPr/>
          <a:lstStyle/>
          <a:p>
            <a:r>
              <a:rPr lang="en-GB" smtClean="0"/>
              <a:t>Word of Mouth Marketing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en-GB" i="1" dirty="0" smtClean="0">
                <a:solidFill>
                  <a:srgbClr val="FF0000"/>
                </a:solidFill>
              </a:rPr>
              <a:t>Impartial,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FF0000"/>
                </a:solidFill>
              </a:rPr>
              <a:t>personal</a:t>
            </a:r>
            <a:r>
              <a:rPr lang="en-GB" dirty="0" smtClean="0">
                <a:solidFill>
                  <a:srgbClr val="FF0000"/>
                </a:solidFill>
              </a:rPr>
              <a:t> communications” </a:t>
            </a:r>
          </a:p>
          <a:p>
            <a:pPr algn="ctr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Power of impartiality – can be undermined</a:t>
            </a:r>
          </a:p>
          <a:p>
            <a:r>
              <a:rPr lang="en-GB" dirty="0" smtClean="0"/>
              <a:t>Recommendations can be positive or negative</a:t>
            </a:r>
          </a:p>
          <a:p>
            <a:r>
              <a:rPr lang="en-GB" dirty="0" smtClean="0"/>
              <a:t>Face-to-face communications supplemented by internet and social media: Amazon, Facebook, Twitter, YouTube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1340768"/>
            <a:ext cx="5257800" cy="457200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FF0000"/>
                </a:solidFill>
              </a:rPr>
              <a:t>Word of Mouth to </a:t>
            </a:r>
            <a:br>
              <a:rPr lang="en-GB" sz="5400" dirty="0" smtClean="0">
                <a:solidFill>
                  <a:srgbClr val="FF0000"/>
                </a:solidFill>
              </a:rPr>
            </a:br>
            <a:r>
              <a:rPr lang="en-GB" sz="5400" dirty="0" smtClean="0">
                <a:solidFill>
                  <a:srgbClr val="FF0000"/>
                </a:solidFill>
              </a:rPr>
              <a:t>Word of Mouse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US" sz="3600" b="1" i="1" dirty="0">
              <a:solidFill>
                <a:srgbClr val="333399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276872"/>
            <a:ext cx="8077200" cy="42672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dirty="0" smtClean="0"/>
              <a:t>Impartiality conditioned by media</a:t>
            </a:r>
            <a:endParaRPr lang="en-GB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1720" y="3429000"/>
          <a:ext cx="5410201" cy="2834640"/>
        </p:xfrm>
        <a:graphic>
          <a:graphicData uri="http://schemas.openxmlformats.org/drawingml/2006/table">
            <a:tbl>
              <a:tblPr/>
              <a:tblGrid>
                <a:gridCol w="833852"/>
                <a:gridCol w="1143677"/>
                <a:gridCol w="1144224"/>
                <a:gridCol w="1144224"/>
                <a:gridCol w="114422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Social </a:t>
                      </a:r>
                      <a:r>
                        <a:rPr lang="en-GB" sz="12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presence</a:t>
                      </a:r>
                      <a:r>
                        <a:rPr lang="en-GB" sz="1200" b="1" baseline="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GB" sz="12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media richness)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Low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Medium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High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9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Self-presence (self-disclosure)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Calibri"/>
                          <a:ea typeface="Calibri"/>
                          <a:cs typeface="Times New Roman"/>
                        </a:rPr>
                        <a:t>High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Blogs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Social networking sites (e.g. Facebook)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Virtual social worlds (e.g. Second Life)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Calibri"/>
                          <a:ea typeface="Calibri"/>
                          <a:cs typeface="Times New Roman"/>
                        </a:rPr>
                        <a:t>Low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Collaborative projects (e.g. Wikipedia)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Content communities (e.g. YouTube)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Virtual game worlds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(e.g. World of </a:t>
                      </a:r>
                      <a:r>
                        <a:rPr lang="en-GB" sz="1200" dirty="0" err="1" smtClean="0">
                          <a:latin typeface="Calibri"/>
                          <a:ea typeface="Calibri"/>
                          <a:cs typeface="Times New Roman"/>
                        </a:rPr>
                        <a:t>Warcraft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649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    International Business Development</vt:lpstr>
      <vt:lpstr>Myths about business development</vt:lpstr>
      <vt:lpstr>Business development is about taking orders: SELLING! </vt:lpstr>
      <vt:lpstr>  WHAT IS SELLING?</vt:lpstr>
      <vt:lpstr>Slide 5</vt:lpstr>
      <vt:lpstr>               Which type of selling do you need?        </vt:lpstr>
      <vt:lpstr> Most entrepreneurs let others bring potential customers to them</vt:lpstr>
      <vt:lpstr>Word of Mouth Marketing</vt:lpstr>
      <vt:lpstr>Word of Mouth to  Word of Mouse </vt:lpstr>
      <vt:lpstr>Word of Mouth  communications process  self-contained system that can be limiting </vt:lpstr>
      <vt:lpstr>Word of Mouse  communications process  potential for faster, wider, viral messaging </vt:lpstr>
      <vt:lpstr>               Customer need for recommendations          </vt:lpstr>
      <vt:lpstr>  Word of mouth/mouse  marketing strategy</vt:lpstr>
      <vt:lpstr>  Word of mouth/mouse processes: who?</vt:lpstr>
      <vt:lpstr>   Role of opinion leaders </vt:lpstr>
      <vt:lpstr>   Word of mouth processes:  what?</vt:lpstr>
      <vt:lpstr>   Word of mouth processes: when?</vt:lpstr>
      <vt:lpstr>Extra rules for Word of Mouse</vt:lpstr>
      <vt:lpstr>Slide 19</vt:lpstr>
    </vt:vector>
  </TitlesOfParts>
  <Company>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KU33839</cp:lastModifiedBy>
  <cp:revision>48</cp:revision>
  <dcterms:created xsi:type="dcterms:W3CDTF">2013-04-18T15:04:52Z</dcterms:created>
  <dcterms:modified xsi:type="dcterms:W3CDTF">2013-04-24T08:37:04Z</dcterms:modified>
</cp:coreProperties>
</file>